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643" r:id="rId2"/>
    <p:sldId id="260" r:id="rId3"/>
    <p:sldId id="261" r:id="rId4"/>
    <p:sldId id="262" r:id="rId5"/>
    <p:sldId id="263" r:id="rId6"/>
    <p:sldId id="258" r:id="rId7"/>
    <p:sldId id="268" r:id="rId8"/>
    <p:sldId id="755" r:id="rId9"/>
    <p:sldId id="270" r:id="rId10"/>
    <p:sldId id="756" r:id="rId11"/>
    <p:sldId id="271" r:id="rId12"/>
    <p:sldId id="272" r:id="rId13"/>
    <p:sldId id="273" r:id="rId14"/>
    <p:sldId id="75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83" d="100"/>
          <a:sy n="83" d="100"/>
        </p:scale>
        <p:origin x="643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049C8-BE97-94CF-3B18-C3E8D01870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F52443-BFAB-BEF5-50A9-04452BBFF8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54D6E5-B26E-E932-63C1-547D18C40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4AF44-6E72-4F88-B403-4C3A481455F1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D5A280-EFE5-F7FD-8902-782DDC6C0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8F6AB4-16CB-B457-2F52-88C6B257C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04FFF-6957-4E29-9931-CEBBD2ECB0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724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829C6-D98F-03AD-A323-64E220F03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747680-90F8-6A87-1273-63737F4334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A12086-1E73-028D-0B16-C0232E925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4AF44-6E72-4F88-B403-4C3A481455F1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14E75F-016B-1CC9-1C30-F554C9875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0BD6A9-A33A-FF7F-D14F-9FC684A71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04FFF-6957-4E29-9931-CEBBD2ECB0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638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78FBD31-F7A9-2E97-0DD2-B355139287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958CDA-4480-A048-3127-F86725BABA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E9351C-A00F-9255-E272-4367EE7C3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4AF44-6E72-4F88-B403-4C3A481455F1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CFEB7E-2C60-3E3A-1EB0-FA6CAD72A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761600-ED21-D374-5051-FE669BD7D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04FFF-6957-4E29-9931-CEBBD2ECB0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479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F3532-4481-6F82-E9A6-404935CAC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360640-0929-B2AB-34E0-F581CAA076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950D25-B78A-440A-5781-56BE879C5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4AF44-6E72-4F88-B403-4C3A481455F1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88933-078F-2FE4-B8DB-47718B934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7BAE36-8C78-C998-06A3-33A51C644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04FFF-6957-4E29-9931-CEBBD2ECB0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527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8AE97-C6EA-3629-AC0F-4327E7A5F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34C169-82F3-7ACF-D346-204B460417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0C367B-8ED2-A5A5-7438-AFA860296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4AF44-6E72-4F88-B403-4C3A481455F1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615E1E-5DAE-DA1C-8CF9-E2F3B3783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0F9B4B-9A26-6FED-9E55-08C4E3DEE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04FFF-6957-4E29-9931-CEBBD2ECB0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704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F4D91-674D-681F-600D-CA66A921F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A78799-838C-E085-C3DE-957C4ACD22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77F001-6325-9A30-0E9C-492B1657EC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6E32FD-E880-34AF-741E-B842BDB3E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4AF44-6E72-4F88-B403-4C3A481455F1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3CB012-175F-15B6-B20B-12AA69189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D48655-7EF9-F4D3-340B-CFE494618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04FFF-6957-4E29-9931-CEBBD2ECB0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344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696D9-B47E-D9B8-2C3B-3134B9800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860F7C-C766-DCB8-8A22-A5EAFB058A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A37555-93AB-1301-2C44-FEBA058108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408146-EE8D-757F-EC1D-9978FE90A7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C23524-90D5-CB17-6641-F944CF2322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C27276-DCDF-71A4-A47A-1ED3DFF73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4AF44-6E72-4F88-B403-4C3A481455F1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4639B1-030A-7400-C409-D6BAF7A83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9F380C-178B-F16F-1E00-B4A2E17F3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04FFF-6957-4E29-9931-CEBBD2ECB0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45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5481B-6C96-C3F5-231F-C199F07C9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99889F-D0B3-B11C-E6A5-5A7615269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4AF44-6E72-4F88-B403-4C3A481455F1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F7201A-B548-A62F-1D7D-39F70E709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EE5278-3102-23A8-B462-BE6E828D1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04FFF-6957-4E29-9931-CEBBD2ECB0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579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3FEC759-0188-0DD5-45E5-BBB53C857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4AF44-6E72-4F88-B403-4C3A481455F1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EC9FBC-BF66-6BDC-9C0A-98C89E96D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F7BCED-745F-89E6-53B0-9E30222F9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04FFF-6957-4E29-9931-CEBBD2ECB0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09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4E6CC-8A43-F3CC-7BC3-CF859A7E6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5B37E1-BCEE-56F4-9023-1B4E7F7D90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AB75E0-CAB5-A030-E252-EE960307AB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87DF70-5EC4-339A-A7AA-ACBB7A911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4AF44-6E72-4F88-B403-4C3A481455F1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5E83FB-2F5E-52D4-5919-76A207AC0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4FF0DC-633E-D3B9-8970-FE0259380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04FFF-6957-4E29-9931-CEBBD2ECB0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947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04057-4407-44EE-25DA-B948D62E4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79A611-B77D-49F3-D4DB-A8A8F20E23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D34B5D-2681-E05D-587D-4EEE47A1B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DD8D11-E0A3-6DFF-501C-BAE1E3259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4AF44-6E72-4F88-B403-4C3A481455F1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8A295D-8288-A352-3EAA-41F2BC711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54569E-821D-3E75-1A67-511E9AA0A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04FFF-6957-4E29-9931-CEBBD2ECB0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323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E19F12-F2CC-69F3-5A1A-E97C83B69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E7741A-F06D-D906-E7B1-136DF78F2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CEB6B6-89A4-F239-30B3-4E8F45321E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54AF44-6E72-4F88-B403-4C3A481455F1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B516B-E982-AD43-E234-3804A9A34B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490602-13CF-1430-90D1-4F8E80AB2E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504FFF-6957-4E29-9931-CEBBD2ECB0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041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5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emf"/><Relationship Id="rId7" Type="http://schemas.openxmlformats.org/officeDocument/2006/relationships/image" Target="../media/image5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372" y="329146"/>
            <a:ext cx="4409255" cy="40102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822545-3F96-4445-B542-28EC2105DDFC}"/>
              </a:ext>
            </a:extLst>
          </p:cNvPr>
          <p:cNvSpPr txBox="1"/>
          <p:nvPr/>
        </p:nvSpPr>
        <p:spPr>
          <a:xfrm>
            <a:off x="1013790" y="4943060"/>
            <a:ext cx="101644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skerville Old Face" panose="02020602080505020303" pitchFamily="18" charset="0"/>
                <a:ea typeface="+mn-ea"/>
                <a:cs typeface="+mn-cs"/>
              </a:rPr>
              <a:t>Class </a:t>
            </a:r>
            <a:r>
              <a:rPr lang="en-US" sz="4400" dirty="0">
                <a:solidFill>
                  <a:prstClr val="black"/>
                </a:solidFill>
                <a:latin typeface="Baskerville Old Face" panose="02020602080505020303" pitchFamily="18" charset="0"/>
              </a:rPr>
              <a:t>1A: Apologetics Can Change Your Life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skerville Old Face" panose="02020602080505020303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5980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F9BD9-68BD-76F1-6402-3423A59A0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  <a:extLst>
              <a:ext uri="{FF2B5EF4-FFF2-40B4-BE49-F238E27FC236}">
                <a16:creationId xmlns:a16="http://schemas.microsoft.com/office/drawing/2014/main" id="{2FA144E5-1CC7-5271-A552-FF2DB6CAE7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id="{2FA144E5-1CC7-5271-A552-FF2DB6CAE7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>
            <a:extLst>
              <a:ext uri="{FF2B5EF4-FFF2-40B4-BE49-F238E27FC236}">
                <a16:creationId xmlns:a16="http://schemas.microsoft.com/office/drawing/2014/main" id="{E5E196B4-105E-1668-5FC3-DBB982F6FB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73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CB81342-775E-F0D8-890F-EB73241538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213332"/>
            <a:ext cx="2255850" cy="2051696"/>
          </a:xfrm>
          <a:prstGeom prst="rect">
            <a:avLst/>
          </a:prstGeom>
        </p:spPr>
      </p:pic>
      <p:sp>
        <p:nvSpPr>
          <p:cNvPr id="6" name="Text Box 8">
            <a:extLst>
              <a:ext uri="{FF2B5EF4-FFF2-40B4-BE49-F238E27FC236}">
                <a16:creationId xmlns:a16="http://schemas.microsoft.com/office/drawing/2014/main" id="{E0B5CEE9-667E-0F74-A8F0-D3B6D46DCB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1209" y="2436682"/>
            <a:ext cx="8375282" cy="1726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12" tIns="40806" rIns="81612" bIns="40806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r>
              <a:rPr lang="en-US" altLang="en-US" sz="4400" b="1" dirty="0">
                <a:solidFill>
                  <a:schemeClr val="tx1"/>
                </a:solidFill>
                <a:latin typeface="Calibri Light" panose="020F0302020204030204" pitchFamily="34" charset="0"/>
              </a:rPr>
              <a:t>Lordship:</a:t>
            </a:r>
          </a:p>
          <a:p>
            <a:r>
              <a:rPr lang="en-US" altLang="en-US" sz="4400" b="1" dirty="0">
                <a:solidFill>
                  <a:schemeClr val="tx1"/>
                </a:solidFill>
                <a:latin typeface="Calibri Light" panose="020F0302020204030204" pitchFamily="34" charset="0"/>
              </a:rPr>
              <a:t>The Need to Talk</a:t>
            </a:r>
          </a:p>
          <a:p>
            <a:r>
              <a:rPr lang="en-US" altLang="en-US" sz="4400" b="1" dirty="0">
                <a:solidFill>
                  <a:schemeClr val="tx1"/>
                </a:solidFill>
                <a:latin typeface="Calibri Light" panose="020F0302020204030204" pitchFamily="34" charset="0"/>
              </a:rPr>
              <a:t>With gentleness and respect</a:t>
            </a:r>
            <a:r>
              <a:rPr lang="en-US" altLang="en-US" sz="4400" b="1" dirty="0">
                <a:solidFill>
                  <a:schemeClr val="bg1"/>
                </a:solidFill>
                <a:latin typeface="Calibri Light" panose="020F0302020204030204" pitchFamily="34" charset="0"/>
              </a:rPr>
              <a:t>”.    </a:t>
            </a:r>
            <a:r>
              <a:rPr lang="en-US" alt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“...with respect”</a:t>
            </a:r>
          </a:p>
        </p:txBody>
      </p:sp>
    </p:spTree>
    <p:extLst>
      <p:ext uri="{BB962C8B-B14F-4D97-AF65-F5344CB8AC3E}">
        <p14:creationId xmlns:p14="http://schemas.microsoft.com/office/powerpoint/2010/main" val="2021379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4273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14" y="382654"/>
            <a:ext cx="2255850" cy="2051696"/>
          </a:xfrm>
          <a:prstGeom prst="rect">
            <a:avLst/>
          </a:prstGeom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158557" y="1506744"/>
            <a:ext cx="9202890" cy="513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12" tIns="47988" rIns="81612" bIns="40806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8000"/>
              </a:lnSpc>
              <a:buClrTx/>
              <a:buFontTx/>
              <a:buNone/>
            </a:pPr>
            <a:r>
              <a:rPr lang="en-US" altLang="en-US" sz="4000" b="1" dirty="0">
                <a:solidFill>
                  <a:schemeClr val="bg1"/>
                </a:solidFill>
                <a:latin typeface="Calibri" panose="020F0502020204030204" pitchFamily="34" charset="0"/>
              </a:rPr>
              <a:t>5).  </a:t>
            </a:r>
            <a:r>
              <a:rPr lang="en-US" altLang="en-US" sz="4000" b="1" dirty="0">
                <a:solidFill>
                  <a:schemeClr val="tx1"/>
                </a:solidFill>
                <a:latin typeface="Calibri" panose="020F0502020204030204" pitchFamily="34" charset="0"/>
              </a:rPr>
              <a:t>Apologetics and Spiritual Warfare: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989110" y="2724305"/>
            <a:ext cx="8965753" cy="906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12" tIns="66269" rIns="81612" bIns="40806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en-US" altLang="en-US" sz="4000" b="1" dirty="0">
                <a:solidFill>
                  <a:schemeClr val="tx1"/>
                </a:solidFill>
                <a:latin typeface="Calibri Light" panose="020F0302020204030204" pitchFamily="34" charset="0"/>
              </a:rPr>
              <a:t>It is not just humans and God that exist.  We have an enemy.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989110" y="4490011"/>
            <a:ext cx="7541785" cy="906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12" tIns="66269" rIns="81612" bIns="40806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en-US" altLang="en-US" sz="4000" b="1" dirty="0">
                <a:solidFill>
                  <a:schemeClr val="tx1"/>
                </a:solidFill>
                <a:latin typeface="Calibri Light" panose="020F0302020204030204" pitchFamily="34" charset="0"/>
              </a:rPr>
              <a:t>Satan's strategy is clearly seen in the book of Genesis 3:1-5.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DB3365-6986-4F5E-8FC6-4DB00375EAB1}"/>
              </a:ext>
            </a:extLst>
          </p:cNvPr>
          <p:cNvSpPr txBox="1"/>
          <p:nvPr/>
        </p:nvSpPr>
        <p:spPr>
          <a:xfrm>
            <a:off x="2320650" y="1470323"/>
            <a:ext cx="10983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4).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650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7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822045" y="1391208"/>
            <a:ext cx="872713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Tx/>
              <a:buFontTx/>
              <a:buNone/>
            </a:pPr>
            <a:r>
              <a:rPr lang="en-US" alt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Satan's strategy is clearly seen in the</a:t>
            </a:r>
          </a:p>
          <a:p>
            <a:pPr>
              <a:buClrTx/>
              <a:buFontTx/>
              <a:buNone/>
            </a:pPr>
            <a:r>
              <a:rPr lang="en-US" alt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book of Genesis 3:1-5: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35698" y="3372621"/>
            <a:ext cx="925630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1).  Started with an idea.</a:t>
            </a:r>
          </a:p>
          <a:p>
            <a:r>
              <a:rPr lang="en-US" sz="4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2).  Challenged the Word of God.</a:t>
            </a:r>
          </a:p>
          <a:p>
            <a:r>
              <a:rPr lang="en-US" sz="4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3).  Spiritual warfare begins as the battle </a:t>
            </a:r>
          </a:p>
          <a:p>
            <a:r>
              <a:rPr lang="en-US" sz="4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      of ideas.</a:t>
            </a:r>
          </a:p>
          <a:p>
            <a:pPr marL="742950" indent="-742950">
              <a:buFont typeface="+mj-lt"/>
              <a:buAutoNum type="alphaLcParenR"/>
            </a:pPr>
            <a:endParaRPr lang="en-US" sz="3600" b="1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621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1" y="0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2708858" y="2035353"/>
            <a:ext cx="8861290" cy="904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12" tIns="40806" rIns="81612" bIns="40806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r>
              <a:rPr lang="en-US" altLang="en-US" sz="4400" b="1" dirty="0">
                <a:solidFill>
                  <a:schemeClr val="tx1"/>
                </a:solidFill>
                <a:latin typeface="Calibri" panose="020F0502020204030204" pitchFamily="34" charset="0"/>
              </a:rPr>
              <a:t>How the devil murders:</a:t>
            </a:r>
          </a:p>
        </p:txBody>
      </p:sp>
      <p:sp>
        <p:nvSpPr>
          <p:cNvPr id="3" name="Rectangle 2"/>
          <p:cNvSpPr/>
          <p:nvPr/>
        </p:nvSpPr>
        <p:spPr>
          <a:xfrm>
            <a:off x="2686897" y="3395799"/>
            <a:ext cx="8530540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latin typeface="Calibri Light" panose="020F0302020204030204" pitchFamily="34" charset="0"/>
              </a:rPr>
              <a:t>By having people believe a lie, he has </a:t>
            </a:r>
          </a:p>
          <a:p>
            <a:r>
              <a:rPr lang="en-US" sz="4400" b="1" dirty="0">
                <a:latin typeface="Calibri Light" panose="020F0302020204030204" pitchFamily="34" charset="0"/>
              </a:rPr>
              <a:t>murdered them for all eternity </a:t>
            </a:r>
          </a:p>
        </p:txBody>
      </p:sp>
      <p:sp>
        <p:nvSpPr>
          <p:cNvPr id="4" name="Rectangle 3"/>
          <p:cNvSpPr/>
          <p:nvPr/>
        </p:nvSpPr>
        <p:spPr>
          <a:xfrm>
            <a:off x="311114" y="3729645"/>
            <a:ext cx="140685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Ephesians 4:13-15</a:t>
            </a:r>
            <a:endParaRPr lang="en-US" sz="4000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833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20FF5C-CD7A-CE56-4B57-6C23A31B0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  <a:extLst>
              <a:ext uri="{FF2B5EF4-FFF2-40B4-BE49-F238E27FC236}">
                <a16:creationId xmlns:a16="http://schemas.microsoft.com/office/drawing/2014/main" id="{AC8BBC40-0F91-E835-0B8C-B215DE952FE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id="{AC8BBC40-0F91-E835-0B8C-B215DE952F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>
            <a:extLst>
              <a:ext uri="{FF2B5EF4-FFF2-40B4-BE49-F238E27FC236}">
                <a16:creationId xmlns:a16="http://schemas.microsoft.com/office/drawing/2014/main" id="{783031E7-70D5-7CDF-637B-296A215CD5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A86E7F7-8510-7CEF-FAE5-2EE9CAE787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6" name="Text Box 8">
            <a:extLst>
              <a:ext uri="{FF2B5EF4-FFF2-40B4-BE49-F238E27FC236}">
                <a16:creationId xmlns:a16="http://schemas.microsoft.com/office/drawing/2014/main" id="{34B9A0D0-8113-1885-04AD-1606CED995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8858" y="2035353"/>
            <a:ext cx="8861290" cy="904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12" tIns="40806" rIns="81612" bIns="40806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r>
              <a:rPr lang="en-US" altLang="en-US" sz="4400" b="1" dirty="0">
                <a:solidFill>
                  <a:schemeClr val="tx1"/>
                </a:solidFill>
                <a:latin typeface="Calibri" panose="020F0502020204030204" pitchFamily="34" charset="0"/>
              </a:rPr>
              <a:t>How does apologetics then help conquer spiritual warfare?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3FB4862-2744-86C9-2844-ED921D75DAC6}"/>
              </a:ext>
            </a:extLst>
          </p:cNvPr>
          <p:cNvSpPr/>
          <p:nvPr/>
        </p:nvSpPr>
        <p:spPr>
          <a:xfrm>
            <a:off x="2708858" y="3905885"/>
            <a:ext cx="900688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400" b="1" dirty="0">
                <a:latin typeface="Calibri Light" panose="020F0302020204030204" pitchFamily="34" charset="0"/>
              </a:rPr>
              <a:t>Apologetics replaces lies with the truth!</a:t>
            </a:r>
            <a:endParaRPr lang="en-US" sz="4400" b="1" dirty="0">
              <a:latin typeface="Calibri Light" panose="020F03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D33F8FA-6FF3-6A7F-76A8-D8F62ACB0575}"/>
              </a:ext>
            </a:extLst>
          </p:cNvPr>
          <p:cNvSpPr/>
          <p:nvPr/>
        </p:nvSpPr>
        <p:spPr>
          <a:xfrm>
            <a:off x="2906532" y="4533782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Ephesians 4:13-15</a:t>
            </a:r>
            <a:endParaRPr lang="en-US" sz="4000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238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1" y="357931"/>
            <a:ext cx="2255850" cy="2051696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856" y="3085499"/>
            <a:ext cx="4310003" cy="3238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6306512" y="1890182"/>
            <a:ext cx="2792688" cy="3748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2000"/>
              </a:lnSpc>
              <a:buClrTx/>
              <a:buFontTx/>
              <a:buNone/>
            </a:pPr>
            <a:r>
              <a:rPr lang="en-US" altLang="en-US" b="1" dirty="0">
                <a:solidFill>
                  <a:srgbClr val="FFFFFF"/>
                </a:solidFill>
                <a:latin typeface="Calibri" panose="020F0502020204030204" pitchFamily="34" charset="0"/>
              </a:rPr>
              <a:t>Introduction to Apologetics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966933" y="189885"/>
            <a:ext cx="9939721" cy="1656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12" tIns="40806" rIns="81612" bIns="40806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>
              <a:lnSpc>
                <a:spcPct val="102000"/>
              </a:lnSpc>
              <a:buClrTx/>
              <a:buFontTx/>
              <a:buNone/>
            </a:pPr>
            <a:r>
              <a:rPr lang="en-US" altLang="en-US" sz="4353" b="1" dirty="0">
                <a:solidFill>
                  <a:srgbClr val="FFFFFF"/>
                </a:solidFill>
                <a:latin typeface="Calibri" panose="020F0502020204030204" pitchFamily="34" charset="0"/>
              </a:rPr>
              <a:t>Apologetics Can Change Your Life: Class 1A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511914" y="2838616"/>
            <a:ext cx="8287469" cy="49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12" tIns="66269" rIns="81612" bIns="40806"/>
          <a:lstStyle>
            <a:lvl1pPr marL="214313" indent="-214313">
              <a:tabLst>
                <a:tab pos="214313" algn="l"/>
                <a:tab pos="671513" algn="l"/>
                <a:tab pos="1128713" algn="l"/>
                <a:tab pos="1585913" algn="l"/>
                <a:tab pos="2043113" algn="l"/>
                <a:tab pos="2500313" algn="l"/>
                <a:tab pos="2957513" algn="l"/>
                <a:tab pos="3414713" algn="l"/>
                <a:tab pos="3871913" algn="l"/>
                <a:tab pos="4329113" algn="l"/>
                <a:tab pos="4786313" algn="l"/>
                <a:tab pos="5243513" algn="l"/>
                <a:tab pos="5700713" algn="l"/>
                <a:tab pos="6157913" algn="l"/>
                <a:tab pos="6615113" algn="l"/>
                <a:tab pos="7072313" algn="l"/>
                <a:tab pos="7529513" algn="l"/>
                <a:tab pos="7986713" algn="l"/>
                <a:tab pos="8443913" algn="l"/>
                <a:tab pos="8901113" algn="l"/>
                <a:tab pos="93583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214313" algn="l"/>
                <a:tab pos="671513" algn="l"/>
                <a:tab pos="1128713" algn="l"/>
                <a:tab pos="1585913" algn="l"/>
                <a:tab pos="2043113" algn="l"/>
                <a:tab pos="2500313" algn="l"/>
                <a:tab pos="2957513" algn="l"/>
                <a:tab pos="3414713" algn="l"/>
                <a:tab pos="3871913" algn="l"/>
                <a:tab pos="4329113" algn="l"/>
                <a:tab pos="4786313" algn="l"/>
                <a:tab pos="5243513" algn="l"/>
                <a:tab pos="5700713" algn="l"/>
                <a:tab pos="6157913" algn="l"/>
                <a:tab pos="6615113" algn="l"/>
                <a:tab pos="7072313" algn="l"/>
                <a:tab pos="7529513" algn="l"/>
                <a:tab pos="7986713" algn="l"/>
                <a:tab pos="8443913" algn="l"/>
                <a:tab pos="8901113" algn="l"/>
                <a:tab pos="93583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214313" algn="l"/>
                <a:tab pos="671513" algn="l"/>
                <a:tab pos="1128713" algn="l"/>
                <a:tab pos="1585913" algn="l"/>
                <a:tab pos="2043113" algn="l"/>
                <a:tab pos="2500313" algn="l"/>
                <a:tab pos="2957513" algn="l"/>
                <a:tab pos="3414713" algn="l"/>
                <a:tab pos="3871913" algn="l"/>
                <a:tab pos="4329113" algn="l"/>
                <a:tab pos="4786313" algn="l"/>
                <a:tab pos="5243513" algn="l"/>
                <a:tab pos="5700713" algn="l"/>
                <a:tab pos="6157913" algn="l"/>
                <a:tab pos="6615113" algn="l"/>
                <a:tab pos="7072313" algn="l"/>
                <a:tab pos="7529513" algn="l"/>
                <a:tab pos="7986713" algn="l"/>
                <a:tab pos="8443913" algn="l"/>
                <a:tab pos="8901113" algn="l"/>
                <a:tab pos="93583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214313" algn="l"/>
                <a:tab pos="671513" algn="l"/>
                <a:tab pos="1128713" algn="l"/>
                <a:tab pos="1585913" algn="l"/>
                <a:tab pos="2043113" algn="l"/>
                <a:tab pos="2500313" algn="l"/>
                <a:tab pos="2957513" algn="l"/>
                <a:tab pos="3414713" algn="l"/>
                <a:tab pos="3871913" algn="l"/>
                <a:tab pos="4329113" algn="l"/>
                <a:tab pos="4786313" algn="l"/>
                <a:tab pos="5243513" algn="l"/>
                <a:tab pos="5700713" algn="l"/>
                <a:tab pos="6157913" algn="l"/>
                <a:tab pos="6615113" algn="l"/>
                <a:tab pos="7072313" algn="l"/>
                <a:tab pos="7529513" algn="l"/>
                <a:tab pos="7986713" algn="l"/>
                <a:tab pos="8443913" algn="l"/>
                <a:tab pos="8901113" algn="l"/>
                <a:tab pos="93583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214313" algn="l"/>
                <a:tab pos="671513" algn="l"/>
                <a:tab pos="1128713" algn="l"/>
                <a:tab pos="1585913" algn="l"/>
                <a:tab pos="2043113" algn="l"/>
                <a:tab pos="2500313" algn="l"/>
                <a:tab pos="2957513" algn="l"/>
                <a:tab pos="3414713" algn="l"/>
                <a:tab pos="3871913" algn="l"/>
                <a:tab pos="4329113" algn="l"/>
                <a:tab pos="4786313" algn="l"/>
                <a:tab pos="5243513" algn="l"/>
                <a:tab pos="5700713" algn="l"/>
                <a:tab pos="6157913" algn="l"/>
                <a:tab pos="6615113" algn="l"/>
                <a:tab pos="7072313" algn="l"/>
                <a:tab pos="7529513" algn="l"/>
                <a:tab pos="7986713" algn="l"/>
                <a:tab pos="8443913" algn="l"/>
                <a:tab pos="8901113" algn="l"/>
                <a:tab pos="93583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4313" algn="l"/>
                <a:tab pos="671513" algn="l"/>
                <a:tab pos="1128713" algn="l"/>
                <a:tab pos="1585913" algn="l"/>
                <a:tab pos="2043113" algn="l"/>
                <a:tab pos="2500313" algn="l"/>
                <a:tab pos="2957513" algn="l"/>
                <a:tab pos="3414713" algn="l"/>
                <a:tab pos="3871913" algn="l"/>
                <a:tab pos="4329113" algn="l"/>
                <a:tab pos="4786313" algn="l"/>
                <a:tab pos="5243513" algn="l"/>
                <a:tab pos="5700713" algn="l"/>
                <a:tab pos="6157913" algn="l"/>
                <a:tab pos="6615113" algn="l"/>
                <a:tab pos="7072313" algn="l"/>
                <a:tab pos="7529513" algn="l"/>
                <a:tab pos="7986713" algn="l"/>
                <a:tab pos="8443913" algn="l"/>
                <a:tab pos="8901113" algn="l"/>
                <a:tab pos="93583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4313" algn="l"/>
                <a:tab pos="671513" algn="l"/>
                <a:tab pos="1128713" algn="l"/>
                <a:tab pos="1585913" algn="l"/>
                <a:tab pos="2043113" algn="l"/>
                <a:tab pos="2500313" algn="l"/>
                <a:tab pos="2957513" algn="l"/>
                <a:tab pos="3414713" algn="l"/>
                <a:tab pos="3871913" algn="l"/>
                <a:tab pos="4329113" algn="l"/>
                <a:tab pos="4786313" algn="l"/>
                <a:tab pos="5243513" algn="l"/>
                <a:tab pos="5700713" algn="l"/>
                <a:tab pos="6157913" algn="l"/>
                <a:tab pos="6615113" algn="l"/>
                <a:tab pos="7072313" algn="l"/>
                <a:tab pos="7529513" algn="l"/>
                <a:tab pos="7986713" algn="l"/>
                <a:tab pos="8443913" algn="l"/>
                <a:tab pos="8901113" algn="l"/>
                <a:tab pos="93583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4313" algn="l"/>
                <a:tab pos="671513" algn="l"/>
                <a:tab pos="1128713" algn="l"/>
                <a:tab pos="1585913" algn="l"/>
                <a:tab pos="2043113" algn="l"/>
                <a:tab pos="2500313" algn="l"/>
                <a:tab pos="2957513" algn="l"/>
                <a:tab pos="3414713" algn="l"/>
                <a:tab pos="3871913" algn="l"/>
                <a:tab pos="4329113" algn="l"/>
                <a:tab pos="4786313" algn="l"/>
                <a:tab pos="5243513" algn="l"/>
                <a:tab pos="5700713" algn="l"/>
                <a:tab pos="6157913" algn="l"/>
                <a:tab pos="6615113" algn="l"/>
                <a:tab pos="7072313" algn="l"/>
                <a:tab pos="7529513" algn="l"/>
                <a:tab pos="7986713" algn="l"/>
                <a:tab pos="8443913" algn="l"/>
                <a:tab pos="8901113" algn="l"/>
                <a:tab pos="93583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4313" algn="l"/>
                <a:tab pos="671513" algn="l"/>
                <a:tab pos="1128713" algn="l"/>
                <a:tab pos="1585913" algn="l"/>
                <a:tab pos="2043113" algn="l"/>
                <a:tab pos="2500313" algn="l"/>
                <a:tab pos="2957513" algn="l"/>
                <a:tab pos="3414713" algn="l"/>
                <a:tab pos="3871913" algn="l"/>
                <a:tab pos="4329113" algn="l"/>
                <a:tab pos="4786313" algn="l"/>
                <a:tab pos="5243513" algn="l"/>
                <a:tab pos="5700713" algn="l"/>
                <a:tab pos="6157913" algn="l"/>
                <a:tab pos="6615113" algn="l"/>
                <a:tab pos="7072313" algn="l"/>
                <a:tab pos="7529513" algn="l"/>
                <a:tab pos="7986713" algn="l"/>
                <a:tab pos="8443913" algn="l"/>
                <a:tab pos="8901113" algn="l"/>
                <a:tab pos="93583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>
                <a:srgbClr val="FFFFFF"/>
              </a:buClr>
              <a:buSzPct val="36000"/>
              <a:buFont typeface="Times New Roman" panose="02020603050405020304" pitchFamily="18" charset="0"/>
              <a:buBlip>
                <a:blip r:embed="rId7"/>
              </a:buBlip>
            </a:pPr>
            <a:r>
              <a:rPr lang="en-US" altLang="en-US" sz="4800" b="1" dirty="0">
                <a:solidFill>
                  <a:schemeClr val="tx1"/>
                </a:solidFill>
                <a:latin typeface="Calibri Light" panose="020F0302020204030204" pitchFamily="34" charset="0"/>
              </a:rPr>
              <a:t>Confident growth in the Christian faith.</a:t>
            </a:r>
          </a:p>
        </p:txBody>
      </p:sp>
    </p:spTree>
    <p:extLst>
      <p:ext uri="{BB962C8B-B14F-4D97-AF65-F5344CB8AC3E}">
        <p14:creationId xmlns:p14="http://schemas.microsoft.com/office/powerpoint/2010/main" val="1112127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56" y="345757"/>
            <a:ext cx="2255850" cy="2051696"/>
          </a:xfrm>
          <a:prstGeom prst="rect">
            <a:avLst/>
          </a:prstGeom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6563" y="2003207"/>
            <a:ext cx="3315275" cy="4285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589069" y="2743209"/>
            <a:ext cx="7707332" cy="1009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12" tIns="69534" rIns="81612" bIns="40806"/>
          <a:lstStyle>
            <a:lvl1pPr marL="214313" indent="-214313">
              <a:tabLst>
                <a:tab pos="214313" algn="l"/>
                <a:tab pos="671513" algn="l"/>
                <a:tab pos="1128713" algn="l"/>
                <a:tab pos="1585913" algn="l"/>
                <a:tab pos="2043113" algn="l"/>
                <a:tab pos="2500313" algn="l"/>
                <a:tab pos="2957513" algn="l"/>
                <a:tab pos="3414713" algn="l"/>
                <a:tab pos="3871913" algn="l"/>
                <a:tab pos="4329113" algn="l"/>
                <a:tab pos="4786313" algn="l"/>
                <a:tab pos="5243513" algn="l"/>
                <a:tab pos="5700713" algn="l"/>
                <a:tab pos="6157913" algn="l"/>
                <a:tab pos="6615113" algn="l"/>
                <a:tab pos="7072313" algn="l"/>
                <a:tab pos="7529513" algn="l"/>
                <a:tab pos="7986713" algn="l"/>
                <a:tab pos="8443913" algn="l"/>
                <a:tab pos="8901113" algn="l"/>
                <a:tab pos="93583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214313" algn="l"/>
                <a:tab pos="671513" algn="l"/>
                <a:tab pos="1128713" algn="l"/>
                <a:tab pos="1585913" algn="l"/>
                <a:tab pos="2043113" algn="l"/>
                <a:tab pos="2500313" algn="l"/>
                <a:tab pos="2957513" algn="l"/>
                <a:tab pos="3414713" algn="l"/>
                <a:tab pos="3871913" algn="l"/>
                <a:tab pos="4329113" algn="l"/>
                <a:tab pos="4786313" algn="l"/>
                <a:tab pos="5243513" algn="l"/>
                <a:tab pos="5700713" algn="l"/>
                <a:tab pos="6157913" algn="l"/>
                <a:tab pos="6615113" algn="l"/>
                <a:tab pos="7072313" algn="l"/>
                <a:tab pos="7529513" algn="l"/>
                <a:tab pos="7986713" algn="l"/>
                <a:tab pos="8443913" algn="l"/>
                <a:tab pos="8901113" algn="l"/>
                <a:tab pos="93583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214313" algn="l"/>
                <a:tab pos="671513" algn="l"/>
                <a:tab pos="1128713" algn="l"/>
                <a:tab pos="1585913" algn="l"/>
                <a:tab pos="2043113" algn="l"/>
                <a:tab pos="2500313" algn="l"/>
                <a:tab pos="2957513" algn="l"/>
                <a:tab pos="3414713" algn="l"/>
                <a:tab pos="3871913" algn="l"/>
                <a:tab pos="4329113" algn="l"/>
                <a:tab pos="4786313" algn="l"/>
                <a:tab pos="5243513" algn="l"/>
                <a:tab pos="5700713" algn="l"/>
                <a:tab pos="6157913" algn="l"/>
                <a:tab pos="6615113" algn="l"/>
                <a:tab pos="7072313" algn="l"/>
                <a:tab pos="7529513" algn="l"/>
                <a:tab pos="7986713" algn="l"/>
                <a:tab pos="8443913" algn="l"/>
                <a:tab pos="8901113" algn="l"/>
                <a:tab pos="93583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214313" algn="l"/>
                <a:tab pos="671513" algn="l"/>
                <a:tab pos="1128713" algn="l"/>
                <a:tab pos="1585913" algn="l"/>
                <a:tab pos="2043113" algn="l"/>
                <a:tab pos="2500313" algn="l"/>
                <a:tab pos="2957513" algn="l"/>
                <a:tab pos="3414713" algn="l"/>
                <a:tab pos="3871913" algn="l"/>
                <a:tab pos="4329113" algn="l"/>
                <a:tab pos="4786313" algn="l"/>
                <a:tab pos="5243513" algn="l"/>
                <a:tab pos="5700713" algn="l"/>
                <a:tab pos="6157913" algn="l"/>
                <a:tab pos="6615113" algn="l"/>
                <a:tab pos="7072313" algn="l"/>
                <a:tab pos="7529513" algn="l"/>
                <a:tab pos="7986713" algn="l"/>
                <a:tab pos="8443913" algn="l"/>
                <a:tab pos="8901113" algn="l"/>
                <a:tab pos="93583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214313" algn="l"/>
                <a:tab pos="671513" algn="l"/>
                <a:tab pos="1128713" algn="l"/>
                <a:tab pos="1585913" algn="l"/>
                <a:tab pos="2043113" algn="l"/>
                <a:tab pos="2500313" algn="l"/>
                <a:tab pos="2957513" algn="l"/>
                <a:tab pos="3414713" algn="l"/>
                <a:tab pos="3871913" algn="l"/>
                <a:tab pos="4329113" algn="l"/>
                <a:tab pos="4786313" algn="l"/>
                <a:tab pos="5243513" algn="l"/>
                <a:tab pos="5700713" algn="l"/>
                <a:tab pos="6157913" algn="l"/>
                <a:tab pos="6615113" algn="l"/>
                <a:tab pos="7072313" algn="l"/>
                <a:tab pos="7529513" algn="l"/>
                <a:tab pos="7986713" algn="l"/>
                <a:tab pos="8443913" algn="l"/>
                <a:tab pos="8901113" algn="l"/>
                <a:tab pos="93583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4313" algn="l"/>
                <a:tab pos="671513" algn="l"/>
                <a:tab pos="1128713" algn="l"/>
                <a:tab pos="1585913" algn="l"/>
                <a:tab pos="2043113" algn="l"/>
                <a:tab pos="2500313" algn="l"/>
                <a:tab pos="2957513" algn="l"/>
                <a:tab pos="3414713" algn="l"/>
                <a:tab pos="3871913" algn="l"/>
                <a:tab pos="4329113" algn="l"/>
                <a:tab pos="4786313" algn="l"/>
                <a:tab pos="5243513" algn="l"/>
                <a:tab pos="5700713" algn="l"/>
                <a:tab pos="6157913" algn="l"/>
                <a:tab pos="6615113" algn="l"/>
                <a:tab pos="7072313" algn="l"/>
                <a:tab pos="7529513" algn="l"/>
                <a:tab pos="7986713" algn="l"/>
                <a:tab pos="8443913" algn="l"/>
                <a:tab pos="8901113" algn="l"/>
                <a:tab pos="93583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4313" algn="l"/>
                <a:tab pos="671513" algn="l"/>
                <a:tab pos="1128713" algn="l"/>
                <a:tab pos="1585913" algn="l"/>
                <a:tab pos="2043113" algn="l"/>
                <a:tab pos="2500313" algn="l"/>
                <a:tab pos="2957513" algn="l"/>
                <a:tab pos="3414713" algn="l"/>
                <a:tab pos="3871913" algn="l"/>
                <a:tab pos="4329113" algn="l"/>
                <a:tab pos="4786313" algn="l"/>
                <a:tab pos="5243513" algn="l"/>
                <a:tab pos="5700713" algn="l"/>
                <a:tab pos="6157913" algn="l"/>
                <a:tab pos="6615113" algn="l"/>
                <a:tab pos="7072313" algn="l"/>
                <a:tab pos="7529513" algn="l"/>
                <a:tab pos="7986713" algn="l"/>
                <a:tab pos="8443913" algn="l"/>
                <a:tab pos="8901113" algn="l"/>
                <a:tab pos="93583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4313" algn="l"/>
                <a:tab pos="671513" algn="l"/>
                <a:tab pos="1128713" algn="l"/>
                <a:tab pos="1585913" algn="l"/>
                <a:tab pos="2043113" algn="l"/>
                <a:tab pos="2500313" algn="l"/>
                <a:tab pos="2957513" algn="l"/>
                <a:tab pos="3414713" algn="l"/>
                <a:tab pos="3871913" algn="l"/>
                <a:tab pos="4329113" algn="l"/>
                <a:tab pos="4786313" algn="l"/>
                <a:tab pos="5243513" algn="l"/>
                <a:tab pos="5700713" algn="l"/>
                <a:tab pos="6157913" algn="l"/>
                <a:tab pos="6615113" algn="l"/>
                <a:tab pos="7072313" algn="l"/>
                <a:tab pos="7529513" algn="l"/>
                <a:tab pos="7986713" algn="l"/>
                <a:tab pos="8443913" algn="l"/>
                <a:tab pos="8901113" algn="l"/>
                <a:tab pos="93583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4313" algn="l"/>
                <a:tab pos="671513" algn="l"/>
                <a:tab pos="1128713" algn="l"/>
                <a:tab pos="1585913" algn="l"/>
                <a:tab pos="2043113" algn="l"/>
                <a:tab pos="2500313" algn="l"/>
                <a:tab pos="2957513" algn="l"/>
                <a:tab pos="3414713" algn="l"/>
                <a:tab pos="3871913" algn="l"/>
                <a:tab pos="4329113" algn="l"/>
                <a:tab pos="4786313" algn="l"/>
                <a:tab pos="5243513" algn="l"/>
                <a:tab pos="5700713" algn="l"/>
                <a:tab pos="6157913" algn="l"/>
                <a:tab pos="6615113" algn="l"/>
                <a:tab pos="7072313" algn="l"/>
                <a:tab pos="7529513" algn="l"/>
                <a:tab pos="7986713" algn="l"/>
                <a:tab pos="8443913" algn="l"/>
                <a:tab pos="8901113" algn="l"/>
                <a:tab pos="93583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>
                <a:srgbClr val="FFFFFF"/>
              </a:buClr>
              <a:buSzPct val="32000"/>
              <a:buFont typeface="Times New Roman" panose="02020603050405020304" pitchFamily="18" charset="0"/>
              <a:buBlip>
                <a:blip r:embed="rId7"/>
              </a:buBlip>
            </a:pPr>
            <a:r>
              <a:rPr lang="en-US" altLang="en-US" sz="4800" b="1" dirty="0">
                <a:solidFill>
                  <a:schemeClr val="tx1"/>
                </a:solidFill>
                <a:latin typeface="Calibri Light" panose="020F0302020204030204" pitchFamily="34" charset="0"/>
              </a:rPr>
              <a:t>Confident growth as a Christian to share Christ with others.</a:t>
            </a:r>
          </a:p>
        </p:txBody>
      </p:sp>
      <p:pic>
        <p:nvPicPr>
          <p:cNvPr id="4" name="Picture 3" descr="Two people posing for a picture&#10;&#10;Description automatically generated">
            <a:extLst>
              <a:ext uri="{FF2B5EF4-FFF2-40B4-BE49-F238E27FC236}">
                <a16:creationId xmlns:a16="http://schemas.microsoft.com/office/drawing/2014/main" id="{BBA30E89-C0F5-484A-AAD9-CB66C35CB7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0138" y="1536855"/>
            <a:ext cx="3801506" cy="475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24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59106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708858" y="1867398"/>
            <a:ext cx="8457590" cy="1419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8000"/>
              </a:lnSpc>
              <a:buClrTx/>
            </a:pPr>
            <a:r>
              <a:rPr lang="en-US" altLang="en-US" sz="4400" b="1" dirty="0">
                <a:latin typeface="Calibri" panose="020F0502020204030204" pitchFamily="34" charset="0"/>
              </a:rPr>
              <a:t>1).  Dr. Norman Geisler's definition of apologetics:</a:t>
            </a:r>
          </a:p>
        </p:txBody>
      </p:sp>
      <p:sp>
        <p:nvSpPr>
          <p:cNvPr id="4" name="Rectangle 3"/>
          <p:cNvSpPr/>
          <p:nvPr/>
        </p:nvSpPr>
        <p:spPr>
          <a:xfrm>
            <a:off x="226504" y="3707745"/>
            <a:ext cx="120910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4800" b="1" i="1" dirty="0">
                <a:latin typeface="Calibri Light" panose="020F0302020204030204" pitchFamily="34" charset="0"/>
              </a:rPr>
              <a:t>“It's opening the door, clearing the rubble, </a:t>
            </a:r>
          </a:p>
          <a:p>
            <a:pPr algn="ctr"/>
            <a:r>
              <a:rPr lang="en-US" altLang="en-US" sz="4800" b="1" i="1" dirty="0">
                <a:latin typeface="Calibri Light" panose="020F0302020204030204" pitchFamily="34" charset="0"/>
              </a:rPr>
              <a:t>and getting rid of the hurdles, </a:t>
            </a:r>
          </a:p>
          <a:p>
            <a:pPr algn="ctr"/>
            <a:r>
              <a:rPr lang="en-US" altLang="en-US" sz="4800" b="1" i="1" dirty="0">
                <a:latin typeface="Calibri Light" panose="020F0302020204030204" pitchFamily="34" charset="0"/>
              </a:rPr>
              <a:t>so people can come to Christ.”</a:t>
            </a:r>
            <a:endParaRPr lang="en-US" sz="4800" b="1" i="1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155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2542"/>
            <a:ext cx="12390783" cy="692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69" y="393542"/>
            <a:ext cx="2255850" cy="2051696"/>
          </a:xfrm>
          <a:prstGeom prst="rect">
            <a:avLst/>
          </a:prstGeom>
        </p:spPr>
      </p:pic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726208" y="2854797"/>
            <a:ext cx="3977468" cy="513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12" tIns="47988" rIns="81612" bIns="40806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8000"/>
              </a:lnSpc>
              <a:buClrTx/>
              <a:buFontTx/>
              <a:buNone/>
            </a:pPr>
            <a:r>
              <a:rPr lang="en-US" altLang="en-US" sz="4400" b="1" dirty="0">
                <a:solidFill>
                  <a:schemeClr val="tx1"/>
                </a:solidFill>
                <a:latin typeface="Calibri" panose="020F0502020204030204" pitchFamily="34" charset="0"/>
              </a:rPr>
              <a:t>Positive</a:t>
            </a:r>
            <a:r>
              <a:rPr lang="en-US" altLang="en-US" sz="2902" b="1" dirty="0">
                <a:solidFill>
                  <a:schemeClr val="tx1"/>
                </a:solidFill>
                <a:latin typeface="Calibri" panose="020F0502020204030204" pitchFamily="34" charset="0"/>
              </a:rPr>
              <a:t>:  </a:t>
            </a:r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3231777" y="2846788"/>
            <a:ext cx="8642171" cy="906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12" tIns="66269" rIns="81612" bIns="40806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en-US" altLang="en-US" sz="4400" b="1" dirty="0">
                <a:solidFill>
                  <a:schemeClr val="tx1"/>
                </a:solidFill>
                <a:latin typeface="Calibri Light" panose="020F0302020204030204" pitchFamily="34" charset="0"/>
              </a:rPr>
              <a:t>Helps people see the need for Jesus.</a:t>
            </a:r>
          </a:p>
        </p:txBody>
      </p:sp>
      <p:sp>
        <p:nvSpPr>
          <p:cNvPr id="4" name="Rectangle 3"/>
          <p:cNvSpPr/>
          <p:nvPr/>
        </p:nvSpPr>
        <p:spPr>
          <a:xfrm>
            <a:off x="604601" y="4154461"/>
            <a:ext cx="2471254" cy="7559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8000"/>
              </a:lnSpc>
              <a:buClrTx/>
              <a:buFontTx/>
              <a:buNone/>
            </a:pPr>
            <a:r>
              <a:rPr lang="en-US" altLang="en-US" sz="4400" b="1" dirty="0">
                <a:latin typeface="Calibri" panose="020F0502020204030204" pitchFamily="34" charset="0"/>
              </a:rPr>
              <a:t>Negative:</a:t>
            </a:r>
            <a:r>
              <a:rPr lang="en-US" altLang="en-US" b="1" dirty="0">
                <a:solidFill>
                  <a:schemeClr val="bg1"/>
                </a:solidFill>
                <a:latin typeface="Calibri" panose="020F0502020204030204" pitchFamily="34" charset="0"/>
              </a:rPr>
              <a:t>: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231777" y="4097008"/>
            <a:ext cx="828756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en-US" altLang="en-US" sz="4400" b="1" dirty="0">
                <a:latin typeface="Calibri Light" panose="020F0302020204030204" pitchFamily="34" charset="0"/>
              </a:rPr>
              <a:t>Often we have to go on the defense to answer questions.</a:t>
            </a:r>
          </a:p>
        </p:txBody>
      </p:sp>
    </p:spTree>
    <p:extLst>
      <p:ext uri="{BB962C8B-B14F-4D97-AF65-F5344CB8AC3E}">
        <p14:creationId xmlns:p14="http://schemas.microsoft.com/office/powerpoint/2010/main" val="3521543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4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23" y="313648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696216" y="1369724"/>
            <a:ext cx="8984973" cy="129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8000"/>
              </a:lnSpc>
              <a:buClrTx/>
              <a:buFontTx/>
              <a:buNone/>
            </a:pPr>
            <a:r>
              <a:rPr lang="en-US" altLang="en-US" sz="4000" b="1" dirty="0">
                <a:latin typeface="Calibri" panose="020F0502020204030204" pitchFamily="34" charset="0"/>
              </a:rPr>
              <a:t>2.  A major challenge in the East and our world to Christian values: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2696216" y="2680343"/>
            <a:ext cx="7569535" cy="594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12" tIns="72798" rIns="81612" bIns="40806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en-US" altLang="en-US" sz="4000" b="1" dirty="0">
                <a:solidFill>
                  <a:schemeClr val="tx1"/>
                </a:solidFill>
                <a:latin typeface="Calibri" panose="020F0502020204030204" pitchFamily="34" charset="0"/>
              </a:rPr>
              <a:t>Islam: </a:t>
            </a:r>
            <a:r>
              <a:rPr lang="en-US" altLang="en-US" sz="40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Submit</a:t>
            </a:r>
          </a:p>
          <a:p>
            <a:pPr>
              <a:buClrTx/>
              <a:buFontTx/>
              <a:buNone/>
            </a:pPr>
            <a:r>
              <a:rPr lang="en-US" altLang="en-US" sz="4000" b="1" dirty="0">
                <a:solidFill>
                  <a:schemeClr val="tx1"/>
                </a:solidFill>
                <a:latin typeface="Calibri" panose="020F0502020204030204" pitchFamily="34" charset="0"/>
              </a:rPr>
              <a:t>They teach- </a:t>
            </a:r>
            <a:endParaRPr lang="en-US" altLang="en-US" sz="48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4CFF55-A9F4-40F1-983B-578E7B43E333}"/>
              </a:ext>
            </a:extLst>
          </p:cNvPr>
          <p:cNvSpPr txBox="1"/>
          <p:nvPr/>
        </p:nvSpPr>
        <p:spPr>
          <a:xfrm>
            <a:off x="2656966" y="4047761"/>
            <a:ext cx="792659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4400" dirty="0"/>
              <a:t> Jesus didn’t die on the cross.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4400" dirty="0"/>
              <a:t> Jesus is not God.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4400" dirty="0"/>
              <a:t> Deny Trinity</a:t>
            </a:r>
          </a:p>
        </p:txBody>
      </p:sp>
    </p:spTree>
    <p:extLst>
      <p:ext uri="{BB962C8B-B14F-4D97-AF65-F5344CB8AC3E}">
        <p14:creationId xmlns:p14="http://schemas.microsoft.com/office/powerpoint/2010/main" val="696823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4273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06" y="319350"/>
            <a:ext cx="2255850" cy="2051696"/>
          </a:xfrm>
          <a:prstGeom prst="rect">
            <a:avLst/>
          </a:prstGeom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455228" y="2043916"/>
            <a:ext cx="8205416" cy="945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12" tIns="47988" rIns="81612" bIns="40806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8000"/>
              </a:lnSpc>
              <a:buClrTx/>
              <a:buFontTx/>
              <a:buNone/>
            </a:pPr>
            <a:r>
              <a:rPr lang="en-US" altLang="en-US" sz="4400" b="1" dirty="0">
                <a:solidFill>
                  <a:schemeClr val="tx1"/>
                </a:solidFill>
                <a:latin typeface="Calibri" panose="020F0502020204030204" pitchFamily="34" charset="0"/>
              </a:rPr>
              <a:t>3).  The Bible’s answer to the challenges we face as Christians: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2520926" y="3950679"/>
            <a:ext cx="8506583" cy="1062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12" tIns="40806" rIns="81612" bIns="40806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r>
              <a:rPr lang="en-US" altLang="en-US" sz="4000" b="1" u="sng" dirty="0">
                <a:solidFill>
                  <a:schemeClr val="tx1"/>
                </a:solidFill>
                <a:latin typeface="Calibri Light" panose="020F0302020204030204" pitchFamily="34" charset="0"/>
              </a:rPr>
              <a:t>Philippians 1:7</a:t>
            </a:r>
            <a:r>
              <a:rPr lang="en-US" altLang="en-US" sz="4000" b="1" dirty="0">
                <a:solidFill>
                  <a:schemeClr val="tx1"/>
                </a:solidFill>
                <a:latin typeface="Calibri Light" panose="020F0302020204030204" pitchFamily="34" charset="0"/>
              </a:rPr>
              <a:t> – Gk. “Apologia” which means to give an answer, or, a defense.</a:t>
            </a:r>
          </a:p>
        </p:txBody>
      </p:sp>
    </p:spTree>
    <p:extLst>
      <p:ext uri="{BB962C8B-B14F-4D97-AF65-F5344CB8AC3E}">
        <p14:creationId xmlns:p14="http://schemas.microsoft.com/office/powerpoint/2010/main" val="3351566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434EA-38AF-27A6-E52D-05C779637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  <a:extLst>
              <a:ext uri="{FF2B5EF4-FFF2-40B4-BE49-F238E27FC236}">
                <a16:creationId xmlns:a16="http://schemas.microsoft.com/office/drawing/2014/main" id="{606681C2-5735-E0AC-AF4E-9FB3FF63F79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id="{606681C2-5735-E0AC-AF4E-9FB3FF63F79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>
            <a:extLst>
              <a:ext uri="{FF2B5EF4-FFF2-40B4-BE49-F238E27FC236}">
                <a16:creationId xmlns:a16="http://schemas.microsoft.com/office/drawing/2014/main" id="{BE0FDD1F-A470-8F01-D41E-975FABAA0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4273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CB2B4E5-A05B-4222-B6A8-A3226B7737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06" y="319350"/>
            <a:ext cx="2255850" cy="205169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51F17C7-D4CD-E825-220F-BA5B767022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582" y="1379704"/>
            <a:ext cx="5190836" cy="4456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779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73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213332"/>
            <a:ext cx="2255850" cy="2051696"/>
          </a:xfrm>
          <a:prstGeom prst="rect">
            <a:avLst/>
          </a:prstGeom>
        </p:spPr>
      </p:pic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2624118" y="2565991"/>
            <a:ext cx="8375282" cy="1726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12" tIns="40806" rIns="81612" bIns="40806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r>
              <a:rPr lang="en-US" altLang="en-US" sz="4400" b="1" u="sng" dirty="0">
                <a:solidFill>
                  <a:schemeClr val="tx1"/>
                </a:solidFill>
                <a:latin typeface="Calibri Light" panose="020F0302020204030204" pitchFamily="34" charset="0"/>
              </a:rPr>
              <a:t>1 Peter 3:15</a:t>
            </a:r>
            <a:r>
              <a:rPr lang="en-US" altLang="en-US" sz="4400" b="1" dirty="0">
                <a:solidFill>
                  <a:schemeClr val="tx1"/>
                </a:solidFill>
                <a:latin typeface="Calibri Light" panose="020F0302020204030204" pitchFamily="34" charset="0"/>
              </a:rPr>
              <a:t> – An Answer, (Defense), “Apologia”</a:t>
            </a:r>
            <a:r>
              <a:rPr lang="en-US" altLang="en-US" sz="4400" b="1" dirty="0">
                <a:solidFill>
                  <a:schemeClr val="bg1"/>
                </a:solidFill>
                <a:latin typeface="Calibri Light" panose="020F0302020204030204" pitchFamily="34" charset="0"/>
              </a:rPr>
              <a:t>”.    </a:t>
            </a:r>
            <a:r>
              <a:rPr lang="en-US" alt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“...with respect”</a:t>
            </a:r>
          </a:p>
        </p:txBody>
      </p:sp>
    </p:spTree>
    <p:extLst>
      <p:ext uri="{BB962C8B-B14F-4D97-AF65-F5344CB8AC3E}">
        <p14:creationId xmlns:p14="http://schemas.microsoft.com/office/powerpoint/2010/main" val="2281395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311</Words>
  <Application>Microsoft Office PowerPoint</Application>
  <PresentationFormat>Widescreen</PresentationFormat>
  <Paragraphs>42</Paragraphs>
  <Slides>14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Aptos</vt:lpstr>
      <vt:lpstr>Aptos Display</vt:lpstr>
      <vt:lpstr>Arial</vt:lpstr>
      <vt:lpstr>Baskerville Old Face</vt:lpstr>
      <vt:lpstr>Calibri</vt:lpstr>
      <vt:lpstr>Calibri Light</vt:lpstr>
      <vt:lpstr>Times New Roman</vt:lpstr>
      <vt:lpstr>Office Theme</vt:lpstr>
      <vt:lpstr>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Aaron Wentz</dc:creator>
  <cp:lastModifiedBy>Aaron Wentz</cp:lastModifiedBy>
  <cp:revision>1</cp:revision>
  <dcterms:created xsi:type="dcterms:W3CDTF">2026-03-13T15:18:09Z</dcterms:created>
  <dcterms:modified xsi:type="dcterms:W3CDTF">2026-03-13T15:19:07Z</dcterms:modified>
</cp:coreProperties>
</file>